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2" r:id="rId7"/>
    <p:sldId id="262" r:id="rId8"/>
    <p:sldId id="273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4" r:id="rId17"/>
    <p:sldId id="270" r:id="rId18"/>
    <p:sldId id="271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jBYPJJxCIQ12M1v33x/uzIxIDz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customschemas.google.com/relationships/presentationmetadata" Target="meta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erine Kim" userId="ae97804003d94de6" providerId="LiveId" clId="{C170D38B-96FA-4FA5-B372-B7DDB68512E0}"/>
    <pc:docChg chg="custSel modSld">
      <pc:chgData name="Catherine Kim" userId="ae97804003d94de6" providerId="LiveId" clId="{C170D38B-96FA-4FA5-B372-B7DDB68512E0}" dt="2023-08-01T21:03:38.961" v="45" actId="478"/>
      <pc:docMkLst>
        <pc:docMk/>
      </pc:docMkLst>
      <pc:sldChg chg="modSp mod">
        <pc:chgData name="Catherine Kim" userId="ae97804003d94de6" providerId="LiveId" clId="{C170D38B-96FA-4FA5-B372-B7DDB68512E0}" dt="2023-07-30T17:19:45.768" v="30" actId="20577"/>
        <pc:sldMkLst>
          <pc:docMk/>
          <pc:sldMk cId="0" sldId="262"/>
        </pc:sldMkLst>
        <pc:spChg chg="mod">
          <ac:chgData name="Catherine Kim" userId="ae97804003d94de6" providerId="LiveId" clId="{C170D38B-96FA-4FA5-B372-B7DDB68512E0}" dt="2023-07-30T17:19:45.768" v="30" actId="20577"/>
          <ac:spMkLst>
            <pc:docMk/>
            <pc:sldMk cId="0" sldId="262"/>
            <ac:spMk id="10" creationId="{F4CCDB22-4B88-9969-C990-0D3F42D9B5FB}"/>
          </ac:spMkLst>
        </pc:spChg>
      </pc:sldChg>
      <pc:sldChg chg="delSp modSp mod">
        <pc:chgData name="Catherine Kim" userId="ae97804003d94de6" providerId="LiveId" clId="{C170D38B-96FA-4FA5-B372-B7DDB68512E0}" dt="2023-08-01T21:03:38.961" v="45" actId="478"/>
        <pc:sldMkLst>
          <pc:docMk/>
          <pc:sldMk cId="0" sldId="269"/>
        </pc:sldMkLst>
        <pc:spChg chg="del mod">
          <ac:chgData name="Catherine Kim" userId="ae97804003d94de6" providerId="LiveId" clId="{C170D38B-96FA-4FA5-B372-B7DDB68512E0}" dt="2023-08-01T21:03:38.961" v="45" actId="478"/>
          <ac:spMkLst>
            <pc:docMk/>
            <pc:sldMk cId="0" sldId="269"/>
            <ac:spMk id="218" creationId="{00000000-0000-0000-0000-000000000000}"/>
          </ac:spMkLst>
        </pc:spChg>
      </pc:sldChg>
      <pc:sldChg chg="modSp mod">
        <pc:chgData name="Catherine Kim" userId="ae97804003d94de6" providerId="LiveId" clId="{C170D38B-96FA-4FA5-B372-B7DDB68512E0}" dt="2023-07-30T17:21:16.160" v="43" actId="20577"/>
        <pc:sldMkLst>
          <pc:docMk/>
          <pc:sldMk cId="0" sldId="271"/>
        </pc:sldMkLst>
        <pc:spChg chg="mod">
          <ac:chgData name="Catherine Kim" userId="ae97804003d94de6" providerId="LiveId" clId="{C170D38B-96FA-4FA5-B372-B7DDB68512E0}" dt="2023-07-30T17:21:16.160" v="43" actId="20577"/>
          <ac:spMkLst>
            <pc:docMk/>
            <pc:sldMk cId="0" sldId="271"/>
            <ac:spMk id="3" creationId="{9E65A5A8-6399-6DEC-7A5C-F2277C573EE2}"/>
          </ac:spMkLst>
        </pc:spChg>
      </pc:sldChg>
      <pc:sldChg chg="modSp mod">
        <pc:chgData name="Catherine Kim" userId="ae97804003d94de6" providerId="LiveId" clId="{C170D38B-96FA-4FA5-B372-B7DDB68512E0}" dt="2023-07-30T17:20:06.229" v="32" actId="20577"/>
        <pc:sldMkLst>
          <pc:docMk/>
          <pc:sldMk cId="1286994504" sldId="273"/>
        </pc:sldMkLst>
        <pc:spChg chg="mod">
          <ac:chgData name="Catherine Kim" userId="ae97804003d94de6" providerId="LiveId" clId="{C170D38B-96FA-4FA5-B372-B7DDB68512E0}" dt="2023-07-30T17:20:02.968" v="31" actId="20577"/>
          <ac:spMkLst>
            <pc:docMk/>
            <pc:sldMk cId="1286994504" sldId="273"/>
            <ac:spMk id="4" creationId="{D89C5013-4264-4FB2-AB5D-380C38B5C9E4}"/>
          </ac:spMkLst>
        </pc:spChg>
        <pc:spChg chg="mod">
          <ac:chgData name="Catherine Kim" userId="ae97804003d94de6" providerId="LiveId" clId="{C170D38B-96FA-4FA5-B372-B7DDB68512E0}" dt="2023-07-30T17:20:06.229" v="32" actId="20577"/>
          <ac:spMkLst>
            <pc:docMk/>
            <pc:sldMk cId="1286994504" sldId="273"/>
            <ac:spMk id="7" creationId="{DD901982-1AA8-E015-A740-D4496BA539C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33f607d4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2233f607d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8555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50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320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/>
          <p:nvPr/>
        </p:nvSpPr>
        <p:spPr>
          <a:xfrm>
            <a:off x="0" y="-3175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" name="Google Shape;17;p17"/>
          <p:cNvSpPr txBox="1"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panoramique avec légende">
  <p:cSld name="Image panoramique avec légen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/>
          <p:cNvSpPr txBox="1"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800600"/>
          </a:xfrm>
          <a:prstGeom prst="rect">
            <a:avLst/>
          </a:pr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>
              <a:srgbClr val="000000">
                <a:alpha val="40000"/>
              </a:srgbClr>
            </a:outerShdw>
          </a:effectLst>
        </p:spPr>
      </p:sp>
      <p:sp>
        <p:nvSpPr>
          <p:cNvPr id="82" name="Google Shape;82;p26"/>
          <p:cNvSpPr txBox="1">
            <a:spLocks noGrp="1"/>
          </p:cNvSpPr>
          <p:nvPr>
            <p:ph type="body" idx="1"/>
          </p:nvPr>
        </p:nvSpPr>
        <p:spPr>
          <a:xfrm>
            <a:off x="810000" y="5367338"/>
            <a:ext cx="10561418" cy="4937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 avec légende">
  <p:cSld name="Citation avec légen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/>
          <p:nvPr/>
        </p:nvSpPr>
        <p:spPr>
          <a:xfrm>
            <a:off x="631697" y="1081456"/>
            <a:ext cx="6332416" cy="3239188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7"/>
          <p:cNvSpPr txBox="1"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Century Gothic"/>
              <a:buNone/>
              <a:defRPr sz="42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body" idx="2"/>
          </p:nvPr>
        </p:nvSpPr>
        <p:spPr>
          <a:xfrm>
            <a:off x="7574642" y="1081456"/>
            <a:ext cx="3810001" cy="40754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e de nom">
  <p:cSld name="Carte de nom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"/>
          <p:cNvSpPr/>
          <p:nvPr/>
        </p:nvSpPr>
        <p:spPr>
          <a:xfrm>
            <a:off x="1140884" y="2286585"/>
            <a:ext cx="4895115" cy="2503972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8"/>
          <p:cNvSpPr txBox="1"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body" idx="1"/>
          </p:nvPr>
        </p:nvSpPr>
        <p:spPr>
          <a:xfrm>
            <a:off x="6156000" y="2286000"/>
            <a:ext cx="4880300" cy="22955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1"/>
          </p:nvPr>
        </p:nvSpPr>
        <p:spPr>
          <a:xfrm rot="5400000">
            <a:off x="4254444" y="-1260043"/>
            <a:ext cx="3674397" cy="1056328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/>
          <p:nvPr/>
        </p:nvSpPr>
        <p:spPr>
          <a:xfrm>
            <a:off x="7669651" y="446089"/>
            <a:ext cx="4522349" cy="5414962"/>
          </a:xfrm>
          <a:custGeom>
            <a:avLst/>
            <a:gdLst/>
            <a:ahLst/>
            <a:cxnLst/>
            <a:rect l="l" t="t" r="r" b="b"/>
            <a:pathLst>
              <a:path w="2879" h="4320" extrusionOk="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30"/>
          <p:cNvSpPr txBox="1">
            <a:spLocks noGrp="1"/>
          </p:cNvSpPr>
          <p:nvPr>
            <p:ph type="title"/>
          </p:nvPr>
        </p:nvSpPr>
        <p:spPr>
          <a:xfrm rot="5400000">
            <a:off x="6863536" y="1906175"/>
            <a:ext cx="5134798" cy="249479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body" idx="1"/>
          </p:nvPr>
        </p:nvSpPr>
        <p:spPr>
          <a:xfrm rot="5400000">
            <a:off x="1408290" y="-152200"/>
            <a:ext cx="5414962" cy="66115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" name="Google Shape;24;p1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/>
          <p:nvPr/>
        </p:nvSpPr>
        <p:spPr>
          <a:xfrm>
            <a:off x="0" y="1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9"/>
          <p:cNvSpPr txBox="1"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sz="48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20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5185873" cy="36387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2"/>
          </p:nvPr>
        </p:nvSpPr>
        <p:spPr>
          <a:xfrm>
            <a:off x="6187415" y="2222287"/>
            <a:ext cx="5194583" cy="363876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2"/>
          </p:nvPr>
        </p:nvSpPr>
        <p:spPr>
          <a:xfrm>
            <a:off x="814729" y="2751138"/>
            <a:ext cx="5189856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3"/>
          </p:nvPr>
        </p:nvSpPr>
        <p:spPr>
          <a:xfrm>
            <a:off x="6187415" y="2174875"/>
            <a:ext cx="5194583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4"/>
          </p:nvPr>
        </p:nvSpPr>
        <p:spPr>
          <a:xfrm>
            <a:off x="6187415" y="2751138"/>
            <a:ext cx="5194583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uniquement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4"/>
          <p:cNvSpPr/>
          <p:nvPr/>
        </p:nvSpPr>
        <p:spPr>
          <a:xfrm>
            <a:off x="1073151" y="446087"/>
            <a:ext cx="3547533" cy="1814651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>
            <a:off x="4855633" y="446088"/>
            <a:ext cx="6252633" cy="54149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2"/>
          </p:nvPr>
        </p:nvSpPr>
        <p:spPr>
          <a:xfrm>
            <a:off x="1073151" y="2260738"/>
            <a:ext cx="3547533" cy="36003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>
            <a:spLocks noGrp="1"/>
          </p:cNvSpPr>
          <p:nvPr>
            <p:ph type="pic" idx="2"/>
          </p:nvPr>
        </p:nvSpPr>
        <p:spPr>
          <a:xfrm>
            <a:off x="6098117" y="0"/>
            <a:ext cx="6093883" cy="6858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5"/>
          <p:cNvSpPr txBox="1">
            <a:spLocks noGrp="1"/>
          </p:cNvSpPr>
          <p:nvPr>
            <p:ph type="body" idx="1"/>
          </p:nvPr>
        </p:nvSpPr>
        <p:spPr>
          <a:xfrm>
            <a:off x="814728" y="2344684"/>
            <a:ext cx="4852988" cy="35163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dt" idx="10"/>
          </p:nvPr>
        </p:nvSpPr>
        <p:spPr>
          <a:xfrm>
            <a:off x="3885810" y="6041362"/>
            <a:ext cx="9768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ftr" idx="11"/>
          </p:nvPr>
        </p:nvSpPr>
        <p:spPr>
          <a:xfrm>
            <a:off x="590396" y="6041362"/>
            <a:ext cx="32954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sldNum" idx="12"/>
          </p:nvPr>
        </p:nvSpPr>
        <p:spPr>
          <a:xfrm>
            <a:off x="4862689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.gov/sites/default/files/2019-09/2015-2020_Dietary_Guidelines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pulation.un.org/wpp/Download/Files/1_Indicators%20(Standard)/EXCEL_FILES/2_Population/WPP2022_POP_F01_1_POPULATION_SINGLE_AGE_BOTH_SEXES.xlsx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1"/>
          <p:cNvSpPr/>
          <p:nvPr/>
        </p:nvSpPr>
        <p:spPr>
          <a:xfrm rot="-5400000">
            <a:off x="-650724" y="650724"/>
            <a:ext cx="6858000" cy="5556552"/>
          </a:xfrm>
          <a:custGeom>
            <a:avLst/>
            <a:gdLst/>
            <a:ahLst/>
            <a:cxnLst/>
            <a:rect l="l" t="t" r="r" b="b"/>
            <a:pathLst>
              <a:path w="6858000" h="5556552" extrusionOk="0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"/>
          <p:cNvSpPr txBox="1"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800" dirty="0"/>
              <a:t>Catherine Delannoy</a:t>
            </a:r>
            <a:endParaRPr sz="2800" dirty="0"/>
          </a:p>
          <a:p>
            <a:pPr marL="0" lvl="0" indent="0" algn="ctr" rtl="0">
              <a:spcBef>
                <a:spcPts val="1160"/>
              </a:spcBef>
              <a:spcAft>
                <a:spcPts val="0"/>
              </a:spcAft>
              <a:buSzPts val="2800"/>
              <a:buNone/>
            </a:pPr>
            <a:r>
              <a:rPr lang="fr-FR" sz="2800" dirty="0"/>
              <a:t>FAO</a:t>
            </a:r>
            <a:endParaRPr dirty="0"/>
          </a:p>
        </p:txBody>
      </p:sp>
      <p:sp>
        <p:nvSpPr>
          <p:cNvPr id="123" name="Google Shape;123;p1"/>
          <p:cNvSpPr txBox="1">
            <a:spLocks noGrp="1"/>
          </p:cNvSpPr>
          <p:nvPr>
            <p:ph type="ctrTitle"/>
          </p:nvPr>
        </p:nvSpPr>
        <p:spPr>
          <a:xfrm>
            <a:off x="5803899" y="122751"/>
            <a:ext cx="5452533" cy="330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Century Gothic"/>
              <a:buNone/>
            </a:pPr>
            <a:r>
              <a:rPr lang="fr-FR" sz="4400"/>
              <a:t>Étude sur l’alimentation dans le monde</a:t>
            </a:r>
            <a:endParaRPr/>
          </a:p>
        </p:txBody>
      </p:sp>
      <p:pic>
        <p:nvPicPr>
          <p:cNvPr id="4" name="Picture 3" descr="A map of the world made of nuts and cereals&#10;&#10;Description automatically generated">
            <a:extLst>
              <a:ext uri="{FF2B5EF4-FFF2-40B4-BE49-F238E27FC236}">
                <a16:creationId xmlns:a16="http://schemas.microsoft.com/office/drawing/2014/main" id="{2A68E0AB-D52E-8D8D-2629-D9487BD80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21" r="1838" b="6298"/>
          <a:stretch/>
        </p:blipFill>
        <p:spPr>
          <a:xfrm>
            <a:off x="5925375" y="3094320"/>
            <a:ext cx="5209580" cy="29642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6) Liste des 10 pays où la proportion de personnes en état de sous-nutrition est la plus forte en </a:t>
            </a:r>
            <a:r>
              <a:rPr lang="fr-FR" sz="3200" dirty="0">
                <a:solidFill>
                  <a:schemeClr val="lt1"/>
                </a:solidFill>
              </a:rPr>
              <a:t>2017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2941A-0F80-D772-9B1C-07791670B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37" y="2412543"/>
            <a:ext cx="10273925" cy="39982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7) Liste des 10 pays qui ont le plus bénéficié de l’aide alimentaire entre 2013 et 2016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31EB29-1347-5A9D-E0DB-C261EEDA4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79" y="2294960"/>
            <a:ext cx="7614041" cy="42928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33f607d43_0_0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8) Évolution de l’aide alimentaire pour les 5 pays qui en ont le plus bénéficié entre 2013 et 2016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93A6CC-D1EE-F315-23F4-9BB1B482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979" y="2460909"/>
            <a:ext cx="7614041" cy="39499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9) Liste des 10 pays qui ont la plus forte disponibilité alimentaire par habitant</a:t>
            </a:r>
            <a:endParaRPr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7ED42-0B35-5F42-F7CB-4D3613E1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504" y="2265059"/>
            <a:ext cx="7594990" cy="43944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9) Liste des 10 pays qui ont la plus faible disponibilité alimentaire par habitant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2A3FF-E9D8-1DB3-A4D2-BADE7A601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453" y="2357531"/>
            <a:ext cx="7633092" cy="37339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10) Étude sur le manioc en Thaïlande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EC60C0-D95B-6BD1-7138-9600C109A142}"/>
              </a:ext>
            </a:extLst>
          </p:cNvPr>
          <p:cNvGrpSpPr/>
          <p:nvPr/>
        </p:nvGrpSpPr>
        <p:grpSpPr>
          <a:xfrm>
            <a:off x="809993" y="4625221"/>
            <a:ext cx="2914517" cy="1846662"/>
            <a:chOff x="809993" y="4625221"/>
            <a:chExt cx="2914517" cy="1846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1A69D9-C243-9A0E-7CD3-32CE72A86E90}"/>
                </a:ext>
              </a:extLst>
            </p:cNvPr>
            <p:cNvSpPr txBox="1"/>
            <p:nvPr/>
          </p:nvSpPr>
          <p:spPr>
            <a:xfrm>
              <a:off x="810000" y="4625221"/>
              <a:ext cx="2914510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altLang="en-US" sz="2000" dirty="0">
                <a:solidFill>
                  <a:schemeClr val="tx1"/>
                </a:solidFill>
                <a:latin typeface="Arial Unicode MS"/>
              </a:endParaRPr>
            </a:p>
            <a:p>
              <a:pPr algn="ctr"/>
              <a:r>
                <a:rPr lang="en-US" altLang="en-US" sz="2000" dirty="0">
                  <a:solidFill>
                    <a:schemeClr val="tx1"/>
                  </a:solidFill>
                  <a:latin typeface="Arial Unicode MS"/>
                </a:rPr>
                <a:t>8.96%</a:t>
              </a:r>
              <a:endParaRPr lang="en-US" sz="2000" dirty="0">
                <a:solidFill>
                  <a:schemeClr val="tx1"/>
                </a:solidFill>
                <a:latin typeface="Arial Unicode MS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Arial Unicode M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9644F8-1308-E12F-AAC6-B5041A92BB47}"/>
                </a:ext>
              </a:extLst>
            </p:cNvPr>
            <p:cNvSpPr txBox="1">
              <a:spLocks/>
            </p:cNvSpPr>
            <p:nvPr/>
          </p:nvSpPr>
          <p:spPr>
            <a:xfrm>
              <a:off x="809993" y="5640886"/>
              <a:ext cx="2914511" cy="83099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Pourcentage de la population de Thaïlande en état de sous-nutrition</a:t>
              </a:r>
              <a:endParaRPr lang="en-GB" sz="16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5BD392-947E-32C2-14DD-AFD3D485D878}"/>
              </a:ext>
            </a:extLst>
          </p:cNvPr>
          <p:cNvGrpSpPr/>
          <p:nvPr/>
        </p:nvGrpSpPr>
        <p:grpSpPr>
          <a:xfrm>
            <a:off x="809992" y="2375235"/>
            <a:ext cx="2914512" cy="1846662"/>
            <a:chOff x="809993" y="2413335"/>
            <a:chExt cx="2914512" cy="18466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E77F46-B387-066B-1B06-3125CD109945}"/>
                </a:ext>
              </a:extLst>
            </p:cNvPr>
            <p:cNvSpPr txBox="1"/>
            <p:nvPr/>
          </p:nvSpPr>
          <p:spPr>
            <a:xfrm>
              <a:off x="809995" y="2413335"/>
              <a:ext cx="2914510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altLang="en-US" sz="2000" dirty="0">
                <a:solidFill>
                  <a:schemeClr val="tx1"/>
                </a:solidFill>
                <a:latin typeface="Arial Unicode MS"/>
              </a:endParaRPr>
            </a:p>
            <a:p>
              <a:pPr algn="ctr"/>
              <a:r>
                <a:rPr lang="en-US" altLang="en-US" sz="2000" dirty="0">
                  <a:solidFill>
                    <a:schemeClr val="tx1"/>
                  </a:solidFill>
                  <a:latin typeface="Arial Unicode MS"/>
                </a:rPr>
                <a:t>30.23</a:t>
              </a:r>
              <a:endParaRPr lang="en-US" sz="2000" dirty="0">
                <a:solidFill>
                  <a:schemeClr val="tx1"/>
                </a:solidFill>
                <a:latin typeface="Arial Unicode MS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Arial Unicode M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D97CEF-AB43-ED2A-EE37-881FA5BE3420}"/>
                </a:ext>
              </a:extLst>
            </p:cNvPr>
            <p:cNvSpPr txBox="1"/>
            <p:nvPr/>
          </p:nvSpPr>
          <p:spPr>
            <a:xfrm>
              <a:off x="809993" y="3429000"/>
              <a:ext cx="2914511" cy="83099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Milliards de kilogrammes de manioc produits</a:t>
              </a:r>
            </a:p>
            <a:p>
              <a:pPr algn="ctr"/>
              <a:endParaRPr lang="fr-FR" sz="16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BB7C3D5-B927-086F-DEFF-67D362AA9C72}"/>
              </a:ext>
            </a:extLst>
          </p:cNvPr>
          <p:cNvGrpSpPr/>
          <p:nvPr/>
        </p:nvGrpSpPr>
        <p:grpSpPr>
          <a:xfrm>
            <a:off x="4745560" y="4625221"/>
            <a:ext cx="2916737" cy="1846662"/>
            <a:chOff x="4636518" y="4625221"/>
            <a:chExt cx="2916737" cy="18466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34345D-545F-3A22-EC04-B383BD889598}"/>
                </a:ext>
              </a:extLst>
            </p:cNvPr>
            <p:cNvSpPr txBox="1"/>
            <p:nvPr/>
          </p:nvSpPr>
          <p:spPr>
            <a:xfrm>
              <a:off x="4638745" y="4625221"/>
              <a:ext cx="2914510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altLang="en-US" sz="2000" dirty="0">
                <a:solidFill>
                  <a:schemeClr val="tx1"/>
                </a:solidFill>
                <a:latin typeface="Arial Unicode MS"/>
              </a:endParaRPr>
            </a:p>
            <a:p>
              <a:pPr algn="ctr"/>
              <a:r>
                <a:rPr lang="en-US" altLang="en-US" sz="2000" dirty="0">
                  <a:solidFill>
                    <a:schemeClr val="tx1"/>
                  </a:solidFill>
                  <a:latin typeface="Arial Unicode MS"/>
                </a:rPr>
                <a:t>40</a:t>
              </a:r>
              <a:endParaRPr lang="en-US" sz="2000" dirty="0">
                <a:solidFill>
                  <a:schemeClr val="tx1"/>
                </a:solidFill>
                <a:latin typeface="Arial Unicode MS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Arial Unicode M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A8E933-BD65-EBF0-8939-E1C1EA6CAF88}"/>
                </a:ext>
              </a:extLst>
            </p:cNvPr>
            <p:cNvSpPr txBox="1"/>
            <p:nvPr/>
          </p:nvSpPr>
          <p:spPr>
            <a:xfrm>
              <a:off x="4636518" y="5640886"/>
              <a:ext cx="2916731" cy="83099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Disponibilité alimentaire de manioc (Kcal/personne/jour)</a:t>
              </a:r>
            </a:p>
            <a:p>
              <a:pPr algn="ctr"/>
              <a:endParaRPr lang="en-GB" sz="16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601970-4F50-09C6-F101-A5094FEE66A3}"/>
              </a:ext>
            </a:extLst>
          </p:cNvPr>
          <p:cNvGrpSpPr/>
          <p:nvPr/>
        </p:nvGrpSpPr>
        <p:grpSpPr>
          <a:xfrm>
            <a:off x="8683346" y="4625221"/>
            <a:ext cx="2914512" cy="1846662"/>
            <a:chOff x="8683346" y="4625221"/>
            <a:chExt cx="2914512" cy="18466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2169E2-809A-5580-F34A-A9DF0F31EF36}"/>
                </a:ext>
              </a:extLst>
            </p:cNvPr>
            <p:cNvSpPr txBox="1"/>
            <p:nvPr/>
          </p:nvSpPr>
          <p:spPr>
            <a:xfrm>
              <a:off x="8683348" y="4625221"/>
              <a:ext cx="2914510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altLang="en-US" sz="2000" dirty="0">
                <a:solidFill>
                  <a:schemeClr val="tx1"/>
                </a:solidFill>
                <a:latin typeface="Arial Unicode MS"/>
              </a:endParaRP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 Unicode MS"/>
                </a:rPr>
                <a:t>241</a:t>
              </a:r>
            </a:p>
            <a:p>
              <a:pPr algn="ctr"/>
              <a:endParaRPr lang="en-US" sz="2000" dirty="0">
                <a:solidFill>
                  <a:schemeClr val="tx1"/>
                </a:solidFill>
                <a:latin typeface="Arial Unicode M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1511BD-7D00-8941-4BC4-2B5262B9526C}"/>
                </a:ext>
              </a:extLst>
            </p:cNvPr>
            <p:cNvSpPr txBox="1"/>
            <p:nvPr/>
          </p:nvSpPr>
          <p:spPr>
            <a:xfrm>
              <a:off x="8683346" y="5640886"/>
              <a:ext cx="2914511" cy="83099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Disponibilité théorique du manioc si aucun n'est exporté (Kcal/personne/jour)</a:t>
              </a:r>
              <a:endParaRPr lang="en-GB" sz="16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3A4FCA-34D9-C80E-2AA4-06C361D55316}"/>
              </a:ext>
            </a:extLst>
          </p:cNvPr>
          <p:cNvGrpSpPr/>
          <p:nvPr/>
        </p:nvGrpSpPr>
        <p:grpSpPr>
          <a:xfrm>
            <a:off x="8683345" y="2375235"/>
            <a:ext cx="2914512" cy="1846662"/>
            <a:chOff x="809993" y="2413335"/>
            <a:chExt cx="2914512" cy="184666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5F8FC4-B5BA-4A5B-6D08-08B5E86B8715}"/>
                </a:ext>
              </a:extLst>
            </p:cNvPr>
            <p:cNvSpPr txBox="1"/>
            <p:nvPr/>
          </p:nvSpPr>
          <p:spPr>
            <a:xfrm>
              <a:off x="809995" y="2413335"/>
              <a:ext cx="2914510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altLang="en-US" sz="2000" dirty="0">
                <a:solidFill>
                  <a:schemeClr val="tx1"/>
                </a:solidFill>
                <a:latin typeface="Arial Unicode MS"/>
              </a:endParaRPr>
            </a:p>
            <a:p>
              <a:pPr algn="ctr"/>
              <a:r>
                <a:rPr lang="en-US" altLang="en-US" sz="2000" dirty="0">
                  <a:solidFill>
                    <a:schemeClr val="tx1"/>
                  </a:solidFill>
                  <a:latin typeface="Arial Unicode MS"/>
                </a:rPr>
                <a:t>83.41%</a:t>
              </a:r>
              <a:endParaRPr lang="en-US" sz="2000" dirty="0">
                <a:solidFill>
                  <a:schemeClr val="tx1"/>
                </a:solidFill>
                <a:latin typeface="Arial Unicode MS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Arial Unicode M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E1AD63-FA52-F224-0588-FC986E6D4D7E}"/>
                </a:ext>
              </a:extLst>
            </p:cNvPr>
            <p:cNvSpPr txBox="1"/>
            <p:nvPr/>
          </p:nvSpPr>
          <p:spPr>
            <a:xfrm>
              <a:off x="809993" y="3429000"/>
              <a:ext cx="2914511" cy="83099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Proportion de manioc exportée en fonction de la production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8550C3-FFF9-2780-13E4-EBB59A27E118}"/>
              </a:ext>
            </a:extLst>
          </p:cNvPr>
          <p:cNvGrpSpPr/>
          <p:nvPr/>
        </p:nvGrpSpPr>
        <p:grpSpPr>
          <a:xfrm>
            <a:off x="4747779" y="2375235"/>
            <a:ext cx="2914512" cy="1846662"/>
            <a:chOff x="809993" y="2413335"/>
            <a:chExt cx="2914512" cy="184666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DECB1D-8119-616E-407F-CCD47C381C54}"/>
                </a:ext>
              </a:extLst>
            </p:cNvPr>
            <p:cNvSpPr txBox="1"/>
            <p:nvPr/>
          </p:nvSpPr>
          <p:spPr>
            <a:xfrm>
              <a:off x="809995" y="2413335"/>
              <a:ext cx="2914510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altLang="en-US" sz="2000" dirty="0">
                <a:solidFill>
                  <a:schemeClr val="tx1"/>
                </a:solidFill>
                <a:latin typeface="Arial Unicode MS"/>
              </a:endParaRPr>
            </a:p>
            <a:p>
              <a:pPr algn="ctr"/>
              <a:r>
                <a:rPr lang="en-US" altLang="en-US" sz="2000" dirty="0">
                  <a:solidFill>
                    <a:schemeClr val="tx1"/>
                  </a:solidFill>
                  <a:latin typeface="Arial Unicode MS"/>
                </a:rPr>
                <a:t>25.21</a:t>
              </a:r>
              <a:endParaRPr lang="en-US" sz="2000" dirty="0">
                <a:solidFill>
                  <a:schemeClr val="tx1"/>
                </a:solidFill>
                <a:latin typeface="Arial Unicode MS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Arial Unicode M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B3F445-0B0D-43E1-1262-19AB91B9BF31}"/>
                </a:ext>
              </a:extLst>
            </p:cNvPr>
            <p:cNvSpPr txBox="1"/>
            <p:nvPr/>
          </p:nvSpPr>
          <p:spPr>
            <a:xfrm>
              <a:off x="809993" y="3429000"/>
              <a:ext cx="2914511" cy="83099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Milliards de kilogrammes de manioc exportés</a:t>
              </a:r>
            </a:p>
            <a:p>
              <a:pPr algn="ctr"/>
              <a:endParaRPr lang="fr-FR" sz="1600" dirty="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 dirty="0"/>
              <a:t>11) Analyses complémentaires</a:t>
            </a:r>
            <a:endParaRPr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FFB45-0B5C-D1AF-68AA-2925E0358056}"/>
              </a:ext>
            </a:extLst>
          </p:cNvPr>
          <p:cNvSpPr txBox="1"/>
          <p:nvPr/>
        </p:nvSpPr>
        <p:spPr>
          <a:xfrm>
            <a:off x="7884452" y="3266455"/>
            <a:ext cx="362847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en-US" sz="2000" dirty="0">
              <a:solidFill>
                <a:schemeClr val="tx1"/>
              </a:solidFill>
              <a:latin typeface="Arial Unicode MS"/>
            </a:endParaRPr>
          </a:p>
          <a:p>
            <a:pPr algn="ctr"/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30 %</a:t>
            </a:r>
          </a:p>
          <a:p>
            <a:pPr algn="ctr"/>
            <a:endParaRPr lang="en-US" sz="2000" dirty="0">
              <a:solidFill>
                <a:schemeClr val="tx1"/>
              </a:solidFill>
              <a:latin typeface="Arial Unicode M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A9F74-EFF5-2161-369B-FDAD484042CD}"/>
              </a:ext>
            </a:extLst>
          </p:cNvPr>
          <p:cNvSpPr txBox="1"/>
          <p:nvPr/>
        </p:nvSpPr>
        <p:spPr>
          <a:xfrm>
            <a:off x="7884446" y="4282120"/>
            <a:ext cx="3628472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Pourcentage des 50 pays avec les disponibilités alimentaires les plus faibles avec des valeurs nulles pour les niveaux de sous-nutrition.</a:t>
            </a:r>
            <a:endParaRPr lang="en-GB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02E5A-0C41-0F4D-5B49-66184AEC2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76" y="2293703"/>
            <a:ext cx="6773283" cy="40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59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 dirty="0"/>
              <a:t>11) Analyses complémentaires</a:t>
            </a:r>
            <a:endParaRPr sz="3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570D2F-06AB-ADBA-A780-315038C7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71" y="2259906"/>
            <a:ext cx="6419489" cy="20110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F27997-9175-CD95-E413-D57A27A56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0"/>
          <a:stretch/>
        </p:blipFill>
        <p:spPr>
          <a:xfrm>
            <a:off x="740737" y="4471417"/>
            <a:ext cx="7680887" cy="20756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57BAD8-F9A8-FBD8-0B5D-12A188405D82}"/>
              </a:ext>
            </a:extLst>
          </p:cNvPr>
          <p:cNvSpPr txBox="1"/>
          <p:nvPr/>
        </p:nvSpPr>
        <p:spPr>
          <a:xfrm>
            <a:off x="8817429" y="4625265"/>
            <a:ext cx="267298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en-US" sz="2000" dirty="0">
              <a:solidFill>
                <a:schemeClr val="tx1"/>
              </a:solidFill>
              <a:latin typeface="Arial Unicode MS"/>
            </a:endParaRPr>
          </a:p>
          <a:p>
            <a:pPr algn="ctr"/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5,75%</a:t>
            </a:r>
            <a:endParaRPr lang="en-US" sz="2000" dirty="0">
              <a:solidFill>
                <a:schemeClr val="tx1"/>
              </a:solidFill>
              <a:latin typeface="Arial Unicode MS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Arial Unicode M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540CAD-2BD0-4761-418B-F9D6B2FEAEC7}"/>
              </a:ext>
            </a:extLst>
          </p:cNvPr>
          <p:cNvSpPr txBox="1"/>
          <p:nvPr/>
        </p:nvSpPr>
        <p:spPr>
          <a:xfrm>
            <a:off x="8817428" y="5602570"/>
            <a:ext cx="2672985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% moyen de pertes </a:t>
            </a:r>
          </a:p>
          <a:p>
            <a:pPr algn="ctr"/>
            <a:r>
              <a:rPr lang="fr-FR" sz="1600" dirty="0"/>
              <a:t>10 pays avec le moins disponibilité alimentaire</a:t>
            </a:r>
            <a:endParaRPr lang="en-GB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BDA886-CA8E-24FB-F935-C3D369019607}"/>
              </a:ext>
            </a:extLst>
          </p:cNvPr>
          <p:cNvSpPr txBox="1"/>
          <p:nvPr/>
        </p:nvSpPr>
        <p:spPr>
          <a:xfrm>
            <a:off x="8817430" y="2325767"/>
            <a:ext cx="267298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en-US" sz="2000" dirty="0">
              <a:solidFill>
                <a:schemeClr val="tx1"/>
              </a:solidFill>
              <a:latin typeface="Arial Unicode MS"/>
            </a:endParaRPr>
          </a:p>
          <a:p>
            <a:pPr algn="ctr"/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3,08%</a:t>
            </a:r>
          </a:p>
          <a:p>
            <a:pPr algn="ctr"/>
            <a:endParaRPr lang="en-US" sz="2000" dirty="0">
              <a:solidFill>
                <a:schemeClr val="tx1"/>
              </a:solidFill>
              <a:latin typeface="Arial Unicode M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399A7F-C6A0-63D2-A4D3-5E79101C0C77}"/>
              </a:ext>
            </a:extLst>
          </p:cNvPr>
          <p:cNvSpPr txBox="1"/>
          <p:nvPr/>
        </p:nvSpPr>
        <p:spPr>
          <a:xfrm>
            <a:off x="8817428" y="3341432"/>
            <a:ext cx="2672985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% moyen de pertes </a:t>
            </a:r>
          </a:p>
          <a:p>
            <a:pPr algn="ctr"/>
            <a:r>
              <a:rPr lang="fr-FR" sz="1600" dirty="0"/>
              <a:t>10 pays avec le plus disponibilité alimentaire</a:t>
            </a:r>
            <a:endParaRPr lang="en-GB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/>
              <a:t>Conclusion</a:t>
            </a:r>
            <a:endParaRPr/>
          </a:p>
        </p:txBody>
      </p:sp>
      <p:sp>
        <p:nvSpPr>
          <p:cNvPr id="3" name="Google Shape;131;p2">
            <a:extLst>
              <a:ext uri="{FF2B5EF4-FFF2-40B4-BE49-F238E27FC236}">
                <a16:creationId xmlns:a16="http://schemas.microsoft.com/office/drawing/2014/main" id="{9E65A5A8-6399-6DEC-7A5C-F2277C573E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fr-FR" sz="2400" dirty="0"/>
              <a:t>7,1% de la population mondiale est en état de sous-nutrition</a:t>
            </a:r>
          </a:p>
          <a:p>
            <a:pPr>
              <a:spcBef>
                <a:spcPts val="0"/>
              </a:spcBef>
            </a:pPr>
            <a:r>
              <a:rPr lang="fr-FR" sz="2400" dirty="0"/>
              <a:t>MAIS il </a:t>
            </a:r>
            <a:r>
              <a:rPr lang="fr-FR" sz="2400"/>
              <a:t>y a assez </a:t>
            </a:r>
            <a:r>
              <a:rPr lang="fr-FR" sz="2400" dirty="0"/>
              <a:t>de nourriture pour nourrir plus de 10 milliards de personnes.</a:t>
            </a:r>
          </a:p>
          <a:p>
            <a:pPr>
              <a:spcBef>
                <a:spcPts val="0"/>
              </a:spcBef>
            </a:pPr>
            <a:r>
              <a:rPr lang="fr-FR" sz="2400" dirty="0"/>
              <a:t>Besoin de plus de données sur la sous-nutrition</a:t>
            </a:r>
          </a:p>
          <a:p>
            <a:pPr>
              <a:spcBef>
                <a:spcPts val="0"/>
              </a:spcBef>
            </a:pPr>
            <a:r>
              <a:rPr lang="fr-FR" sz="2400" dirty="0"/>
              <a:t>Trouver des moyens de réduire les pertes alimentaires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/>
              <a:t>Contexte</a:t>
            </a:r>
            <a:endParaRPr sz="3200"/>
          </a:p>
        </p:txBody>
      </p:sp>
      <p:sp>
        <p:nvSpPr>
          <p:cNvPr id="131" name="Google Shape;131;p2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fr-FR" sz="2400" dirty="0"/>
              <a:t>Le but de notre organisation est </a:t>
            </a:r>
            <a:r>
              <a:rPr lang="fr-FR" sz="2400" i="1" dirty="0"/>
              <a:t>« d’aider à construire un monde libéré de la faim ». </a:t>
            </a:r>
          </a:p>
          <a:p>
            <a:pPr>
              <a:spcBef>
                <a:spcPts val="0"/>
              </a:spcBef>
            </a:pPr>
            <a:r>
              <a:rPr lang="fr-FR" sz="2400" dirty="0"/>
              <a:t>Une étude de grande ampleur</a:t>
            </a:r>
          </a:p>
          <a:p>
            <a:pPr>
              <a:spcBef>
                <a:spcPts val="0"/>
              </a:spcBef>
            </a:pPr>
            <a:r>
              <a:rPr lang="fr-FR" sz="2400" b="1" dirty="0"/>
              <a:t>Alimentation</a:t>
            </a:r>
            <a:r>
              <a:rPr lang="fr-FR" sz="2400" dirty="0"/>
              <a:t> et </a:t>
            </a:r>
            <a:r>
              <a:rPr lang="fr-FR" sz="2400" b="1" dirty="0"/>
              <a:t>sous-nutrition</a:t>
            </a:r>
            <a:r>
              <a:rPr lang="fr-FR" sz="2400" dirty="0"/>
              <a:t> dans le monde.</a:t>
            </a:r>
          </a:p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/>
              <a:t>Méthodologie de l’analyse</a:t>
            </a:r>
            <a:endParaRPr sz="3200"/>
          </a:p>
        </p:txBody>
      </p:sp>
      <p:sp>
        <p:nvSpPr>
          <p:cNvPr id="138" name="Google Shape;138;p3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fr-FR" sz="2400" dirty="0"/>
              <a:t>4 jeux de données :</a:t>
            </a:r>
          </a:p>
          <a:p>
            <a:pPr lvl="1">
              <a:spcBef>
                <a:spcPts val="0"/>
              </a:spcBef>
            </a:pPr>
            <a:r>
              <a:rPr lang="fr-FR" sz="2000" dirty="0"/>
              <a:t>Aide alimentaire</a:t>
            </a:r>
          </a:p>
          <a:p>
            <a:pPr lvl="1">
              <a:spcBef>
                <a:spcPts val="0"/>
              </a:spcBef>
            </a:pPr>
            <a:r>
              <a:rPr lang="fr-FR" sz="2000" dirty="0"/>
              <a:t>Disponibilité alimentaire</a:t>
            </a:r>
          </a:p>
          <a:p>
            <a:pPr lvl="1">
              <a:spcBef>
                <a:spcPts val="0"/>
              </a:spcBef>
            </a:pPr>
            <a:r>
              <a:rPr lang="fr-FR" sz="2000" dirty="0"/>
              <a:t>Population</a:t>
            </a:r>
          </a:p>
          <a:p>
            <a:pPr lvl="1">
              <a:spcBef>
                <a:spcPts val="0"/>
              </a:spcBef>
            </a:pPr>
            <a:r>
              <a:rPr lang="fr-FR" sz="2000" dirty="0"/>
              <a:t>Sous nutrition</a:t>
            </a:r>
          </a:p>
          <a:p>
            <a:pPr>
              <a:spcBef>
                <a:spcPts val="0"/>
              </a:spcBef>
            </a:pPr>
            <a:r>
              <a:rPr lang="fr-FR" sz="2400" dirty="0" err="1"/>
              <a:t>Jupyter</a:t>
            </a:r>
            <a:r>
              <a:rPr lang="fr-FR" sz="2400" dirty="0"/>
              <a:t> notebooks avec des librairies Python :</a:t>
            </a:r>
          </a:p>
          <a:p>
            <a:pPr lvl="1">
              <a:spcBef>
                <a:spcPts val="0"/>
              </a:spcBef>
            </a:pPr>
            <a:r>
              <a:rPr lang="fr-FR" sz="2000" dirty="0"/>
              <a:t>Pandas</a:t>
            </a:r>
          </a:p>
          <a:p>
            <a:pPr lvl="1">
              <a:spcBef>
                <a:spcPts val="0"/>
              </a:spcBef>
            </a:pPr>
            <a:r>
              <a:rPr lang="fr-FR" sz="2000" dirty="0" err="1"/>
              <a:t>Matplotlib</a:t>
            </a:r>
            <a:endParaRPr lang="fr-FR" sz="2000" dirty="0"/>
          </a:p>
          <a:p>
            <a:pPr lvl="1">
              <a:spcBef>
                <a:spcPts val="0"/>
              </a:spcBef>
            </a:pPr>
            <a:r>
              <a:rPr lang="fr-FR" sz="2000" dirty="0" err="1"/>
              <a:t>Seaborn</a:t>
            </a:r>
            <a:endParaRPr lang="fr-FR" sz="2000" dirty="0"/>
          </a:p>
          <a:p>
            <a:pPr>
              <a:spcBef>
                <a:spcPts val="0"/>
              </a:spcBef>
            </a:pPr>
            <a:r>
              <a:rPr lang="fr-FR" sz="2400" dirty="0"/>
              <a:t>RGPD non-applicable.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1) Proportion de personnes en état de sous-nutrition en 2017</a:t>
            </a:r>
            <a:endParaRPr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81079-BF9F-D589-B2B8-A55F875DD605}"/>
              </a:ext>
            </a:extLst>
          </p:cNvPr>
          <p:cNvSpPr txBox="1"/>
          <p:nvPr/>
        </p:nvSpPr>
        <p:spPr>
          <a:xfrm>
            <a:off x="1727530" y="3304572"/>
            <a:ext cx="3628473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algn="ctr"/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535,7 millions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846EF-0E9D-15A3-6239-702DEB5D94F1}"/>
              </a:ext>
            </a:extLst>
          </p:cNvPr>
          <p:cNvSpPr txBox="1"/>
          <p:nvPr/>
        </p:nvSpPr>
        <p:spPr>
          <a:xfrm>
            <a:off x="1727533" y="4320236"/>
            <a:ext cx="3628474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Population mondiale en état de sous-nutrition (</a:t>
            </a:r>
            <a:r>
              <a:rPr lang="en-GB" sz="1600" dirty="0"/>
              <a:t>2017)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C32572-4667-D060-60E5-248BED8CB3B4}"/>
              </a:ext>
            </a:extLst>
          </p:cNvPr>
          <p:cNvSpPr txBox="1"/>
          <p:nvPr/>
        </p:nvSpPr>
        <p:spPr>
          <a:xfrm>
            <a:off x="6835987" y="3304572"/>
            <a:ext cx="362847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en-US" sz="2000" dirty="0">
              <a:solidFill>
                <a:schemeClr val="tx1"/>
              </a:solidFill>
              <a:latin typeface="Arial Unicode MS"/>
            </a:endParaRPr>
          </a:p>
          <a:p>
            <a:pPr algn="ctr"/>
            <a:r>
              <a:rPr lang="en-US" altLang="en-US" sz="2000" dirty="0">
                <a:solidFill>
                  <a:schemeClr val="tx1"/>
                </a:solidFill>
                <a:latin typeface="Arial Unicode MS"/>
              </a:rPr>
              <a:t>7,1%</a:t>
            </a:r>
            <a:endParaRPr lang="en-US" sz="2000" dirty="0">
              <a:solidFill>
                <a:schemeClr val="tx1"/>
              </a:solidFill>
              <a:latin typeface="Arial Unicode MS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Arial Unicode M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5B89D-1A75-1EAB-F3F2-02291B0CFC00}"/>
              </a:ext>
            </a:extLst>
          </p:cNvPr>
          <p:cNvSpPr txBox="1"/>
          <p:nvPr/>
        </p:nvSpPr>
        <p:spPr>
          <a:xfrm>
            <a:off x="6835981" y="4320237"/>
            <a:ext cx="3628472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Pourcentage de population mondiale en état de sous-nutrition (</a:t>
            </a:r>
            <a:r>
              <a:rPr lang="en-GB" sz="1600" dirty="0"/>
              <a:t>2017)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2) Nombre théorique de personnes qui pourraient être nourries en 2017</a:t>
            </a:r>
            <a:endParaRPr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AFD37D-6AD5-42B8-6CAB-D02323CF237E}"/>
              </a:ext>
            </a:extLst>
          </p:cNvPr>
          <p:cNvSpPr txBox="1"/>
          <p:nvPr/>
        </p:nvSpPr>
        <p:spPr>
          <a:xfrm>
            <a:off x="581893" y="2936557"/>
            <a:ext cx="3059871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en-US" sz="2000" dirty="0">
              <a:solidFill>
                <a:schemeClr val="tx1"/>
              </a:solidFill>
              <a:latin typeface="Arial Unicode MS"/>
            </a:endParaRPr>
          </a:p>
          <a:p>
            <a:pPr algn="ctr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2075,97</a:t>
            </a:r>
          </a:p>
          <a:p>
            <a:pPr algn="ctr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93F828-BDEB-172F-61A4-35D5B4073F1B}"/>
              </a:ext>
            </a:extLst>
          </p:cNvPr>
          <p:cNvSpPr txBox="1"/>
          <p:nvPr/>
        </p:nvSpPr>
        <p:spPr>
          <a:xfrm>
            <a:off x="581896" y="3916849"/>
            <a:ext cx="3059872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Besoin moyen de Kcal par personne et par jour¹</a:t>
            </a:r>
            <a:endParaRPr lang="en-GB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619664-573F-124C-8FFD-BBFA27439E6D}"/>
              </a:ext>
            </a:extLst>
          </p:cNvPr>
          <p:cNvSpPr txBox="1"/>
          <p:nvPr/>
        </p:nvSpPr>
        <p:spPr>
          <a:xfrm>
            <a:off x="4566062" y="2936557"/>
            <a:ext cx="3059871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en-US" sz="2000" dirty="0">
              <a:solidFill>
                <a:schemeClr val="tx1"/>
              </a:solidFill>
              <a:latin typeface="Arial Unicode MS"/>
            </a:endParaRPr>
          </a:p>
          <a:p>
            <a:pPr algn="ctr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10.076.727.808</a:t>
            </a:r>
          </a:p>
          <a:p>
            <a:pPr algn="ctr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8940C7-6564-B90E-F687-78A4413C2927}"/>
              </a:ext>
            </a:extLst>
          </p:cNvPr>
          <p:cNvSpPr txBox="1"/>
          <p:nvPr/>
        </p:nvSpPr>
        <p:spPr>
          <a:xfrm>
            <a:off x="4566065" y="3919563"/>
            <a:ext cx="3059872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Personnes qui pourraient être nourries en 2017</a:t>
            </a:r>
            <a:endParaRPr lang="en-GB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01F996-8033-AD73-5603-2F0FD4C40193}"/>
              </a:ext>
            </a:extLst>
          </p:cNvPr>
          <p:cNvSpPr txBox="1"/>
          <p:nvPr/>
        </p:nvSpPr>
        <p:spPr>
          <a:xfrm>
            <a:off x="8550232" y="2936557"/>
            <a:ext cx="3059872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en-US" sz="2000" dirty="0">
              <a:solidFill>
                <a:schemeClr val="tx1"/>
              </a:solidFill>
              <a:latin typeface="Arial Unicode MS"/>
            </a:endParaRPr>
          </a:p>
          <a:p>
            <a:pPr algn="ctr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133,6 %</a:t>
            </a:r>
          </a:p>
          <a:p>
            <a:pPr algn="ctr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3F3976-71FD-E7E9-AF9B-3A9B57C2D265}"/>
              </a:ext>
            </a:extLst>
          </p:cNvPr>
          <p:cNvSpPr txBox="1"/>
          <p:nvPr/>
        </p:nvSpPr>
        <p:spPr>
          <a:xfrm>
            <a:off x="8550234" y="3919563"/>
            <a:ext cx="3059873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% de la population mondiale qui pourrait être nourrie en 2017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5DCF2B-EF5F-3E1B-7D42-C83060AE58BE}"/>
              </a:ext>
            </a:extLst>
          </p:cNvPr>
          <p:cNvSpPr txBox="1"/>
          <p:nvPr/>
        </p:nvSpPr>
        <p:spPr>
          <a:xfrm>
            <a:off x="390631" y="5429691"/>
            <a:ext cx="10991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buNone/>
            </a:pPr>
            <a:r>
              <a:rPr lang="fr-FR" sz="1400" dirty="0">
                <a:solidFill>
                  <a:schemeClr val="bg1"/>
                </a:solidFill>
              </a:rPr>
              <a:t>¹ </a:t>
            </a:r>
            <a:r>
              <a:rPr lang="fr-FR" dirty="0">
                <a:solidFill>
                  <a:schemeClr val="bg1"/>
                </a:solidFill>
              </a:rPr>
              <a:t>Sources: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hlinkClick r:id="rId3"/>
              </a:rPr>
              <a:t>Appendix 2. </a:t>
            </a:r>
            <a:r>
              <a:rPr lang="fr-FR" dirty="0" err="1">
                <a:solidFill>
                  <a:schemeClr val="bg1"/>
                </a:solidFill>
                <a:hlinkClick r:id="rId3"/>
              </a:rPr>
              <a:t>Estimated</a:t>
            </a:r>
            <a:r>
              <a:rPr lang="fr-FR" dirty="0">
                <a:solidFill>
                  <a:schemeClr val="bg1"/>
                </a:solidFill>
                <a:hlinkClick r:id="rId3"/>
              </a:rPr>
              <a:t> Calorie </a:t>
            </a:r>
            <a:r>
              <a:rPr lang="fr-FR" dirty="0" err="1">
                <a:solidFill>
                  <a:schemeClr val="bg1"/>
                </a:solidFill>
                <a:hlinkClick r:id="rId3"/>
              </a:rPr>
              <a:t>Needs</a:t>
            </a:r>
            <a:r>
              <a:rPr lang="fr-FR" dirty="0">
                <a:solidFill>
                  <a:schemeClr val="bg1"/>
                </a:solidFill>
                <a:hlinkClick r:id="rId3"/>
              </a:rPr>
              <a:t> per Day, by Age, </a:t>
            </a:r>
            <a:r>
              <a:rPr lang="fr-FR" dirty="0" err="1">
                <a:solidFill>
                  <a:schemeClr val="bg1"/>
                </a:solidFill>
                <a:hlinkClick r:id="rId3"/>
              </a:rPr>
              <a:t>Sex</a:t>
            </a:r>
            <a:r>
              <a:rPr lang="fr-FR" dirty="0">
                <a:solidFill>
                  <a:schemeClr val="bg1"/>
                </a:solidFill>
                <a:hlinkClick r:id="rId3"/>
              </a:rPr>
              <a:t>, and Physical Activity </a:t>
            </a:r>
            <a:r>
              <a:rPr lang="fr-FR" dirty="0" err="1">
                <a:solidFill>
                  <a:schemeClr val="bg1"/>
                </a:solidFill>
                <a:hlinkClick r:id="rId3"/>
              </a:rPr>
              <a:t>Level</a:t>
            </a:r>
            <a:r>
              <a:rPr lang="fr-FR" dirty="0">
                <a:solidFill>
                  <a:schemeClr val="bg1"/>
                </a:solidFill>
                <a:hlinkClick r:id="rId3"/>
              </a:rPr>
              <a:t> - 2015-2020 </a:t>
            </a:r>
            <a:r>
              <a:rPr lang="fr-FR" dirty="0" err="1">
                <a:solidFill>
                  <a:schemeClr val="bg1"/>
                </a:solidFill>
                <a:hlinkClick r:id="rId3"/>
              </a:rPr>
              <a:t>Dietary</a:t>
            </a:r>
            <a:r>
              <a:rPr lang="fr-FR" dirty="0">
                <a:solidFill>
                  <a:schemeClr val="bg1"/>
                </a:solidFill>
                <a:hlinkClick r:id="rId3"/>
              </a:rPr>
              <a:t> Guidelines health.gov</a:t>
            </a:r>
            <a:r>
              <a:rPr lang="fr-FR" dirty="0">
                <a:solidFill>
                  <a:schemeClr val="bg1"/>
                </a:solidFill>
              </a:rPr>
              <a:t>, (Pour les directives caloriques, j'ai décidé d'utiliser les chiffres des personnes "</a:t>
            </a:r>
            <a:r>
              <a:rPr lang="fr-FR" dirty="0" err="1">
                <a:solidFill>
                  <a:schemeClr val="bg1"/>
                </a:solidFill>
              </a:rPr>
              <a:t>Moderately</a:t>
            </a:r>
            <a:r>
              <a:rPr lang="fr-FR" dirty="0">
                <a:solidFill>
                  <a:schemeClr val="bg1"/>
                </a:solidFill>
              </a:rPr>
              <a:t> Active".)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hlinkClick r:id="rId4"/>
              </a:rPr>
              <a:t>Population by Single Age - </a:t>
            </a:r>
            <a:r>
              <a:rPr lang="fr-FR" dirty="0" err="1">
                <a:solidFill>
                  <a:schemeClr val="bg1"/>
                </a:solidFill>
                <a:hlinkClick r:id="rId4"/>
              </a:rPr>
              <a:t>Both</a:t>
            </a:r>
            <a:r>
              <a:rPr lang="fr-FR" dirty="0">
                <a:solidFill>
                  <a:schemeClr val="bg1"/>
                </a:solidFill>
                <a:hlinkClick r:id="rId4"/>
              </a:rPr>
              <a:t> Sexes (XLSX, 160.91 MB), 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3) Nombre théorique de personnes qui pourraient être nourries uniquement avec les végétaux en 2017</a:t>
            </a:r>
            <a:endParaRPr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619664-573F-124C-8FFD-BBFA27439E6D}"/>
              </a:ext>
            </a:extLst>
          </p:cNvPr>
          <p:cNvSpPr txBox="1"/>
          <p:nvPr/>
        </p:nvSpPr>
        <p:spPr>
          <a:xfrm>
            <a:off x="2013859" y="3427121"/>
            <a:ext cx="3508519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en-US" sz="2000" dirty="0">
              <a:solidFill>
                <a:schemeClr val="tx1"/>
              </a:solidFill>
              <a:latin typeface="Arial Unicode MS"/>
            </a:endParaRPr>
          </a:p>
          <a:p>
            <a:pPr algn="ctr"/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8.314.553.780</a:t>
            </a:r>
          </a:p>
          <a:p>
            <a:pPr algn="ctr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8940C7-6564-B90E-F687-78A4413C2927}"/>
              </a:ext>
            </a:extLst>
          </p:cNvPr>
          <p:cNvSpPr txBox="1"/>
          <p:nvPr/>
        </p:nvSpPr>
        <p:spPr>
          <a:xfrm>
            <a:off x="2013862" y="4410127"/>
            <a:ext cx="3508520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Personnes qui pourraient être nourries uniquement avec les végétaux en 2017</a:t>
            </a:r>
            <a:endParaRPr lang="en-GB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01F996-8033-AD73-5603-2F0FD4C40193}"/>
              </a:ext>
            </a:extLst>
          </p:cNvPr>
          <p:cNvSpPr txBox="1"/>
          <p:nvPr/>
        </p:nvSpPr>
        <p:spPr>
          <a:xfrm>
            <a:off x="6669615" y="3427121"/>
            <a:ext cx="350852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en-US" sz="2000" dirty="0">
              <a:solidFill>
                <a:schemeClr val="tx1"/>
              </a:solidFill>
              <a:latin typeface="Arial Unicode MS"/>
            </a:endParaRPr>
          </a:p>
          <a:p>
            <a:pPr algn="ctr"/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110,2 %</a:t>
            </a:r>
          </a:p>
          <a:p>
            <a:pPr algn="ctr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3F3976-71FD-E7E9-AF9B-3A9B57C2D265}"/>
              </a:ext>
            </a:extLst>
          </p:cNvPr>
          <p:cNvSpPr txBox="1"/>
          <p:nvPr/>
        </p:nvSpPr>
        <p:spPr>
          <a:xfrm>
            <a:off x="6669617" y="4410127"/>
            <a:ext cx="3508521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% de la population mondiale qui pourrait être nourrie uniquement avec les végétaux en 2017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05883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4) Répartition de la disponibilité intérieure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36F84-AE19-E473-3C1E-07F53B88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574" y="2225006"/>
            <a:ext cx="4898284" cy="41858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A50DB2-A4B4-8C83-5786-19E98D51C3FE}"/>
              </a:ext>
            </a:extLst>
          </p:cNvPr>
          <p:cNvSpPr txBox="1"/>
          <p:nvPr/>
        </p:nvSpPr>
        <p:spPr>
          <a:xfrm>
            <a:off x="1975538" y="3429000"/>
            <a:ext cx="2699549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en-US" sz="2000" dirty="0">
              <a:solidFill>
                <a:schemeClr val="tx1"/>
              </a:solidFill>
              <a:latin typeface="Arial Unicode MS"/>
            </a:endParaRPr>
          </a:p>
          <a:p>
            <a:pPr algn="ctr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9.848.994.000.000</a:t>
            </a:r>
          </a:p>
          <a:p>
            <a:pPr algn="ctr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CDB22-4B88-9969-C990-0D3F42D9B5FB}"/>
              </a:ext>
            </a:extLst>
          </p:cNvPr>
          <p:cNvSpPr txBox="1"/>
          <p:nvPr/>
        </p:nvSpPr>
        <p:spPr>
          <a:xfrm>
            <a:off x="1975537" y="4413885"/>
            <a:ext cx="269955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Total disponibilité intérieure (kg)</a:t>
            </a:r>
            <a:endParaRPr lang="en-GB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5) Part de l’utilisation des principales céréales entre l’alimentation humaine et animale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301C49-17DA-06C5-B116-B1CFEBCD1F0A}"/>
              </a:ext>
            </a:extLst>
          </p:cNvPr>
          <p:cNvSpPr txBox="1"/>
          <p:nvPr/>
        </p:nvSpPr>
        <p:spPr>
          <a:xfrm>
            <a:off x="2144487" y="3133207"/>
            <a:ext cx="3508519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en-US" sz="2000" dirty="0">
              <a:solidFill>
                <a:schemeClr val="tx1"/>
              </a:solidFill>
              <a:latin typeface="Arial Unicode MS"/>
            </a:endParaRPr>
          </a:p>
          <a:p>
            <a:pPr algn="ctr"/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36.29%</a:t>
            </a:r>
          </a:p>
          <a:p>
            <a:pPr algn="ctr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C5013-4264-4FB2-AB5D-380C38B5C9E4}"/>
              </a:ext>
            </a:extLst>
          </p:cNvPr>
          <p:cNvSpPr txBox="1"/>
          <p:nvPr/>
        </p:nvSpPr>
        <p:spPr>
          <a:xfrm>
            <a:off x="2144490" y="4116213"/>
            <a:ext cx="3508520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endParaRPr lang="fr-FR" sz="1600" dirty="0"/>
          </a:p>
          <a:p>
            <a:pPr algn="ctr"/>
            <a:r>
              <a:rPr lang="fr-FR" sz="1600" dirty="0"/>
              <a:t>Proportion de céréales utilisées pour l'alimentation animale</a:t>
            </a:r>
          </a:p>
          <a:p>
            <a:pPr algn="ctr"/>
            <a:endParaRPr lang="en-GB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B8253-3A8F-28D0-CD7B-C2208159D4E0}"/>
              </a:ext>
            </a:extLst>
          </p:cNvPr>
          <p:cNvSpPr txBox="1"/>
          <p:nvPr/>
        </p:nvSpPr>
        <p:spPr>
          <a:xfrm>
            <a:off x="6800243" y="3133207"/>
            <a:ext cx="350852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en-US" sz="2000" dirty="0">
              <a:solidFill>
                <a:schemeClr val="tx1"/>
              </a:solidFill>
              <a:latin typeface="Arial Unicode MS"/>
            </a:endParaRPr>
          </a:p>
          <a:p>
            <a:pPr algn="ctr"/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42.75%</a:t>
            </a:r>
          </a:p>
          <a:p>
            <a:pPr algn="ctr"/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01982-1AA8-E015-A740-D4496BA539CF}"/>
              </a:ext>
            </a:extLst>
          </p:cNvPr>
          <p:cNvSpPr txBox="1"/>
          <p:nvPr/>
        </p:nvSpPr>
        <p:spPr>
          <a:xfrm>
            <a:off x="6800245" y="4116213"/>
            <a:ext cx="3508521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endParaRPr lang="fr-FR" sz="1600" dirty="0"/>
          </a:p>
          <a:p>
            <a:pPr algn="ctr"/>
            <a:r>
              <a:rPr lang="fr-FR" sz="1600" dirty="0"/>
              <a:t>Proportion de céréales utilisées pour l'alimentation humaine</a:t>
            </a:r>
          </a:p>
          <a:p>
            <a:pPr algn="ctr"/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286994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5) Part de l’utilisation des principales céréales entre l’alimentation humaine et animale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C0923-D26F-5441-622E-7FA74741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7" y="2505699"/>
            <a:ext cx="5599174" cy="3568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E125A-306C-2A82-7D9A-0F36AB4A2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546" y="2505699"/>
            <a:ext cx="5599173" cy="35991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ntre guillemets">
  <a:themeElements>
    <a:clrScheme name="Quotable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</Words>
  <Application>Microsoft Office PowerPoint</Application>
  <PresentationFormat>Widescreen</PresentationFormat>
  <Paragraphs>102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Century Gothic</vt:lpstr>
      <vt:lpstr>Noto Sans Symbols</vt:lpstr>
      <vt:lpstr>Arial Unicode MS</vt:lpstr>
      <vt:lpstr>Calibri</vt:lpstr>
      <vt:lpstr>Arial</vt:lpstr>
      <vt:lpstr>Entre guillemets</vt:lpstr>
      <vt:lpstr>Étude sur l’alimentation dans le monde</vt:lpstr>
      <vt:lpstr>Contexte</vt:lpstr>
      <vt:lpstr>Méthodologie de l’analyse</vt:lpstr>
      <vt:lpstr>1) Proportion de personnes en état de sous-nutrition en 2017</vt:lpstr>
      <vt:lpstr>2) Nombre théorique de personnes qui pourraient être nourries en 2017</vt:lpstr>
      <vt:lpstr>3) Nombre théorique de personnes qui pourraient être nourries uniquement avec les végétaux en 2017</vt:lpstr>
      <vt:lpstr>4) Répartition de la disponibilité intérieure</vt:lpstr>
      <vt:lpstr>5) Part de l’utilisation des principales céréales entre l’alimentation humaine et animale</vt:lpstr>
      <vt:lpstr>5) Part de l’utilisation des principales céréales entre l’alimentation humaine et animale</vt:lpstr>
      <vt:lpstr>6) Liste des 10 pays où la proportion de personnes en état de sous-nutrition est la plus forte en 2017</vt:lpstr>
      <vt:lpstr>7) Liste des 10 pays qui ont le plus bénéficié de l’aide alimentaire entre 2013 et 2016</vt:lpstr>
      <vt:lpstr>8) Évolution de l’aide alimentaire pour les 5 pays qui en ont le plus bénéficié entre 2013 et 2016</vt:lpstr>
      <vt:lpstr>9) Liste des 10 pays qui ont la plus forte disponibilité alimentaire par habitant</vt:lpstr>
      <vt:lpstr>9) Liste des 10 pays qui ont la plus faible disponibilité alimentaire par habitant</vt:lpstr>
      <vt:lpstr>10) Étude sur le manioc en Thaïlande</vt:lpstr>
      <vt:lpstr>11) Analyses complémentaires</vt:lpstr>
      <vt:lpstr>11) Analyses complémentaires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sur l’alimentation dans le monde</dc:title>
  <dc:creator>JeY jEy</dc:creator>
  <cp:lastModifiedBy>Catherine Kim</cp:lastModifiedBy>
  <cp:revision>3</cp:revision>
  <dcterms:created xsi:type="dcterms:W3CDTF">2023-03-17T20:58:30Z</dcterms:created>
  <dcterms:modified xsi:type="dcterms:W3CDTF">2023-08-01T21:03:48Z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